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75" r:id="rId2"/>
    <p:sldId id="256" r:id="rId3"/>
    <p:sldId id="273" r:id="rId4"/>
    <p:sldId id="268" r:id="rId5"/>
    <p:sldId id="257" r:id="rId6"/>
    <p:sldId id="259" r:id="rId7"/>
    <p:sldId id="260" r:id="rId8"/>
    <p:sldId id="261" r:id="rId9"/>
    <p:sldId id="258" r:id="rId10"/>
    <p:sldId id="269" r:id="rId11"/>
    <p:sldId id="270" r:id="rId12"/>
    <p:sldId id="262" r:id="rId13"/>
    <p:sldId id="271" r:id="rId14"/>
    <p:sldId id="272" r:id="rId15"/>
    <p:sldId id="265" r:id="rId16"/>
    <p:sldId id="266"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BB661-7196-42A2-9217-ABBE243FDE81}" type="datetimeFigureOut">
              <a:rPr lang="es-AR" smtClean="0"/>
              <a:t>9/10/2019</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BF087-A963-44C0-8304-CFC8D7ED504E}" type="slidenum">
              <a:rPr lang="es-AR" smtClean="0"/>
              <a:t>‹#›</a:t>
            </a:fld>
            <a:endParaRPr lang="es-AR"/>
          </a:p>
        </p:txBody>
      </p:sp>
    </p:spTree>
    <p:extLst>
      <p:ext uri="{BB962C8B-B14F-4D97-AF65-F5344CB8AC3E}">
        <p14:creationId xmlns:p14="http://schemas.microsoft.com/office/powerpoint/2010/main" val="220414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digofacilito.com/cursos/rail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codigofacilito.com/cursos/angularjs" TargetMode="External"/><Relationship Id="rId4" Type="http://schemas.openxmlformats.org/officeDocument/2006/relationships/hyperlink" Target="https://codigofacilito.com/cursos/django"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digofacilito.com/cursos/angularj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Formas y guías generales para resolver distintos problemas.</a:t>
            </a:r>
          </a:p>
          <a:p>
            <a:r>
              <a:rPr lang="es-AR" sz="1200" kern="1200" dirty="0">
                <a:solidFill>
                  <a:schemeClr val="tx1"/>
                </a:solidFill>
                <a:effectLst/>
                <a:latin typeface="+mn-lt"/>
                <a:ea typeface="+mn-ea"/>
                <a:cs typeface="+mn-cs"/>
              </a:rPr>
              <a:t>Uno de los grandes problemas a la hora de escribir un código es la complejidad que éste puede tener, llegando al punto de convertirse en lo conocido como código espagueti, pero, ¿cómo dejar de escribir este tipo de códigos? Una opción es escribir un código utilizando algún tipo de arquitectura o estructura, como por ejemplo MVC, el cual indica como se maneja </a:t>
            </a:r>
            <a:r>
              <a:rPr lang="es-AR" sz="1200" b="1" kern="1200" dirty="0">
                <a:solidFill>
                  <a:schemeClr val="tx1"/>
                </a:solidFill>
                <a:effectLst/>
                <a:latin typeface="+mn-lt"/>
                <a:ea typeface="+mn-ea"/>
                <a:cs typeface="+mn-cs"/>
              </a:rPr>
              <a:t>la capa de datos, la capa de presentación y la lógica de la aplicación.</a:t>
            </a:r>
            <a:r>
              <a:rPr lang="es-AR" sz="1200" kern="1200" dirty="0">
                <a:solidFill>
                  <a:schemeClr val="tx1"/>
                </a:solidFill>
                <a:effectLst/>
                <a:latin typeface="+mn-lt"/>
                <a:ea typeface="+mn-ea"/>
                <a:cs typeface="+mn-cs"/>
              </a:rPr>
              <a:t> Es decir, un patrón arquitectónico es una especie de guía que define la estructura fundamental de un sistema: es decir, los subsistemas en los que está formado y cuáles son los medios y formas en las que se comunican entre ellos.</a:t>
            </a:r>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4</a:t>
            </a:fld>
            <a:endParaRPr lang="es-AR"/>
          </a:p>
        </p:txBody>
      </p:sp>
    </p:spTree>
    <p:extLst>
      <p:ext uri="{BB962C8B-B14F-4D97-AF65-F5344CB8AC3E}">
        <p14:creationId xmlns:p14="http://schemas.microsoft.com/office/powerpoint/2010/main" val="210388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Tiempo de implementación.</a:t>
            </a:r>
          </a:p>
          <a:p>
            <a:r>
              <a:rPr lang="es-AR" sz="1200" kern="1200" dirty="0">
                <a:solidFill>
                  <a:schemeClr val="tx1"/>
                </a:solidFill>
                <a:effectLst/>
                <a:latin typeface="+mn-lt"/>
                <a:ea typeface="+mn-ea"/>
                <a:cs typeface="+mn-cs"/>
              </a:rPr>
              <a:t>La cantidad de archivos que se deben mantener incrementa considerablemente.</a:t>
            </a:r>
          </a:p>
          <a:p>
            <a:r>
              <a:rPr lang="es-AR" sz="1200" kern="1200" dirty="0">
                <a:solidFill>
                  <a:schemeClr val="tx1"/>
                </a:solidFill>
                <a:effectLst/>
                <a:latin typeface="+mn-lt"/>
                <a:ea typeface="+mn-ea"/>
                <a:cs typeface="+mn-cs"/>
              </a:rPr>
              <a:t>La curva de aprendizaje es más alta que utilizando otros modelos.</a:t>
            </a:r>
          </a:p>
          <a:p>
            <a:r>
              <a:rPr lang="es-AR" sz="1200" kern="1200" dirty="0">
                <a:solidFill>
                  <a:schemeClr val="tx1"/>
                </a:solidFill>
                <a:effectLst/>
                <a:latin typeface="+mn-lt"/>
                <a:ea typeface="+mn-ea"/>
                <a:cs typeface="+mn-cs"/>
              </a:rPr>
              <a:t>Su separación en capas, aumenta la complejidad del sistema. Aunque esto último, posteriormente facilita el mantenimiento.</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13</a:t>
            </a:fld>
            <a:endParaRPr lang="es-AR"/>
          </a:p>
        </p:txBody>
      </p:sp>
    </p:spTree>
    <p:extLst>
      <p:ext uri="{BB962C8B-B14F-4D97-AF65-F5344CB8AC3E}">
        <p14:creationId xmlns:p14="http://schemas.microsoft.com/office/powerpoint/2010/main" val="209762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Arquitecturas similares a MVC</a:t>
            </a:r>
          </a:p>
          <a:p>
            <a:r>
              <a:rPr lang="es-AR" sz="1200" kern="1200" dirty="0">
                <a:solidFill>
                  <a:schemeClr val="tx1"/>
                </a:solidFill>
                <a:effectLst/>
                <a:latin typeface="+mn-lt"/>
                <a:ea typeface="+mn-ea"/>
                <a:cs typeface="+mn-cs"/>
              </a:rPr>
              <a:t>MVVM (Modelo Vista, Vista Modelo), MVP (Modelo Vista Presentador), entre otros.</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14</a:t>
            </a:fld>
            <a:endParaRPr lang="es-AR"/>
          </a:p>
        </p:txBody>
      </p:sp>
    </p:spTree>
    <p:extLst>
      <p:ext uri="{BB962C8B-B14F-4D97-AF65-F5344CB8AC3E}">
        <p14:creationId xmlns:p14="http://schemas.microsoft.com/office/powerpoint/2010/main" val="347168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Conclusión</a:t>
            </a:r>
          </a:p>
          <a:p>
            <a:r>
              <a:rPr lang="es-AR" sz="1200" kern="1200" dirty="0">
                <a:solidFill>
                  <a:schemeClr val="tx1"/>
                </a:solidFill>
                <a:effectLst/>
                <a:latin typeface="+mn-lt"/>
                <a:ea typeface="+mn-ea"/>
                <a:cs typeface="+mn-cs"/>
              </a:rPr>
              <a:t>Lo que se busca con MVC es la separación de responsabilidades en una aplicación. No manipular la base de datos directamente haciendo consultas. Su utilización es fuertemente en páginas web y escritorios.</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15</a:t>
            </a:fld>
            <a:endParaRPr lang="es-AR"/>
          </a:p>
        </p:txBody>
      </p:sp>
    </p:spTree>
    <p:extLst>
      <p:ext uri="{BB962C8B-B14F-4D97-AF65-F5344CB8AC3E}">
        <p14:creationId xmlns:p14="http://schemas.microsoft.com/office/powerpoint/2010/main" val="157133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El patrón MVC (Modelo-Vista-Controlador) consiste en la </a:t>
            </a:r>
            <a:r>
              <a:rPr lang="es-AR" sz="1200" kern="1200" dirty="0" err="1">
                <a:solidFill>
                  <a:schemeClr val="tx1"/>
                </a:solidFill>
                <a:effectLst/>
                <a:latin typeface="+mn-lt"/>
                <a:ea typeface="+mn-ea"/>
                <a:cs typeface="+mn-cs"/>
              </a:rPr>
              <a:t>modularización</a:t>
            </a:r>
            <a:r>
              <a:rPr lang="es-AR" sz="1200" kern="1200" dirty="0">
                <a:solidFill>
                  <a:schemeClr val="tx1"/>
                </a:solidFill>
                <a:effectLst/>
                <a:latin typeface="+mn-lt"/>
                <a:ea typeface="+mn-ea"/>
                <a:cs typeface="+mn-cs"/>
              </a:rPr>
              <a:t> entre la parte del código que maneja la vista, el modelo (los datos, normalmente obtenidos de una BD) y el controlador (el manejador de eventos que manipula el modelo).</a:t>
            </a:r>
          </a:p>
          <a:p>
            <a:r>
              <a:rPr lang="es-AR" sz="1200" kern="1200" dirty="0">
                <a:solidFill>
                  <a:schemeClr val="tx1"/>
                </a:solidFill>
                <a:effectLst/>
                <a:latin typeface="+mn-lt"/>
                <a:ea typeface="+mn-ea"/>
                <a:cs typeface="+mn-cs"/>
              </a:rPr>
              <a:t>La idea es que los 3 módulos (Modelo, Vista y Controlador) se relacionan entre sí de tal manera que ninguno de ellos es conocedor de los otros (excepto el controlador, que debe saber qué modelo y qué vista debe tocar en todo momento y qué métodos de ellos debe invocar).</a:t>
            </a:r>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5</a:t>
            </a:fld>
            <a:endParaRPr lang="es-AR"/>
          </a:p>
        </p:txBody>
      </p:sp>
    </p:spTree>
    <p:extLst>
      <p:ext uri="{BB962C8B-B14F-4D97-AF65-F5344CB8AC3E}">
        <p14:creationId xmlns:p14="http://schemas.microsoft.com/office/powerpoint/2010/main" val="401580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Modelo (capa de datos)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Se encarga de los datos, generalmente (pero no obligatoriamente) consultando la base de datos. Actualizaciones, consultas, búsquedas, etc. todo eso va en el modelo.</a:t>
            </a:r>
          </a:p>
        </p:txBody>
      </p:sp>
      <p:sp>
        <p:nvSpPr>
          <p:cNvPr id="4" name="Slide Number Placeholder 3"/>
          <p:cNvSpPr>
            <a:spLocks noGrp="1"/>
          </p:cNvSpPr>
          <p:nvPr>
            <p:ph type="sldNum" sz="quarter" idx="5"/>
          </p:nvPr>
        </p:nvSpPr>
        <p:spPr/>
        <p:txBody>
          <a:bodyPr/>
          <a:lstStyle/>
          <a:p>
            <a:fld id="{37FBF087-A963-44C0-8304-CFC8D7ED504E}" type="slidenum">
              <a:rPr lang="es-AR" smtClean="0"/>
              <a:t>6</a:t>
            </a:fld>
            <a:endParaRPr lang="es-AR"/>
          </a:p>
        </p:txBody>
      </p:sp>
    </p:spTree>
    <p:extLst>
      <p:ext uri="{BB962C8B-B14F-4D97-AF65-F5344CB8AC3E}">
        <p14:creationId xmlns:p14="http://schemas.microsoft.com/office/powerpoint/2010/main" val="4821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Vista (capa de presentación)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a:solidFill>
                  <a:schemeClr val="tx1"/>
                </a:solidFill>
                <a:effectLst/>
                <a:latin typeface="+mn-lt"/>
                <a:ea typeface="+mn-ea"/>
                <a:cs typeface="+mn-cs"/>
              </a:rPr>
              <a:t>Es </a:t>
            </a:r>
            <a:r>
              <a:rPr lang="es-AR" sz="1200" kern="1200" dirty="0">
                <a:solidFill>
                  <a:schemeClr val="tx1"/>
                </a:solidFill>
                <a:effectLst/>
                <a:latin typeface="+mn-lt"/>
                <a:ea typeface="+mn-ea"/>
                <a:cs typeface="+mn-cs"/>
              </a:rPr>
              <a:t>la representación visual de los datos, todo lo que tenga que ver con la interfaz gráfica. Ni el modelo ni el controlador se preocupan de cómo se verán los datos, esa responsabilidad es únicamente de la vista.</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7</a:t>
            </a:fld>
            <a:endParaRPr lang="es-AR"/>
          </a:p>
        </p:txBody>
      </p:sp>
    </p:spTree>
    <p:extLst>
      <p:ext uri="{BB962C8B-B14F-4D97-AF65-F5344CB8AC3E}">
        <p14:creationId xmlns:p14="http://schemas.microsoft.com/office/powerpoint/2010/main" val="131202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Controlador (lógica de aplicación)</a:t>
            </a:r>
          </a:p>
          <a:p>
            <a:r>
              <a:rPr lang="es-AR" sz="1200" kern="1200" dirty="0">
                <a:solidFill>
                  <a:schemeClr val="tx1"/>
                </a:solidFill>
                <a:effectLst/>
                <a:latin typeface="+mn-lt"/>
                <a:ea typeface="+mn-ea"/>
                <a:cs typeface="+mn-cs"/>
              </a:rPr>
              <a:t>Se encarga de... controlar, recibe las órdenes del usuario y se encarga de solicitar los datos al modelo y de comunicárselos a la vista.</a:t>
            </a:r>
          </a:p>
          <a:p>
            <a:r>
              <a:rPr lang="es-AR" sz="1200" kern="1200" dirty="0">
                <a:solidFill>
                  <a:schemeClr val="tx1"/>
                </a:solidFill>
                <a:effectLst/>
                <a:latin typeface="+mn-lt"/>
                <a:ea typeface="+mn-ea"/>
                <a:cs typeface="+mn-cs"/>
              </a:rPr>
              <a:t>Mantiene la relación entre la vista y el modelo (tiene acceso a los dos en todo momento y sabe a quién debe manipular).</a:t>
            </a:r>
          </a:p>
          <a:p>
            <a:r>
              <a:rPr lang="es-AR" sz="1200" kern="1200" dirty="0">
                <a:solidFill>
                  <a:schemeClr val="tx1"/>
                </a:solidFill>
                <a:effectLst/>
                <a:latin typeface="+mn-lt"/>
                <a:ea typeface="+mn-ea"/>
                <a:cs typeface="+mn-cs"/>
              </a:rPr>
              <a:t>Actualiza el modelo cada vez que el usuario manipula la vista.</a:t>
            </a:r>
          </a:p>
        </p:txBody>
      </p:sp>
      <p:sp>
        <p:nvSpPr>
          <p:cNvPr id="4" name="Slide Number Placeholder 3"/>
          <p:cNvSpPr>
            <a:spLocks noGrp="1"/>
          </p:cNvSpPr>
          <p:nvPr>
            <p:ph type="sldNum" sz="quarter" idx="5"/>
          </p:nvPr>
        </p:nvSpPr>
        <p:spPr/>
        <p:txBody>
          <a:bodyPr/>
          <a:lstStyle/>
          <a:p>
            <a:fld id="{37FBF087-A963-44C0-8304-CFC8D7ED504E}" type="slidenum">
              <a:rPr lang="es-AR" smtClean="0"/>
              <a:t>8</a:t>
            </a:fld>
            <a:endParaRPr lang="es-AR"/>
          </a:p>
        </p:txBody>
      </p:sp>
    </p:spTree>
    <p:extLst>
      <p:ext uri="{BB962C8B-B14F-4D97-AF65-F5344CB8AC3E}">
        <p14:creationId xmlns:p14="http://schemas.microsoft.com/office/powerpoint/2010/main" val="143266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¿Para qué y cuando se lo utiliza?</a:t>
            </a:r>
          </a:p>
          <a:p>
            <a:r>
              <a:rPr lang="es-AR" sz="1200" kern="1200" dirty="0">
                <a:solidFill>
                  <a:schemeClr val="tx1"/>
                </a:solidFill>
                <a:effectLst/>
                <a:latin typeface="+mn-lt"/>
                <a:ea typeface="+mn-ea"/>
                <a:cs typeface="+mn-cs"/>
              </a:rPr>
              <a:t>Cuando el sistema requiere el uso de interfaces de usurario, bajo la necesidad de crear softwares robustos, donde se potencie la necesidad de mantenimiento, reutilización del código.</a:t>
            </a:r>
          </a:p>
          <a:p>
            <a:r>
              <a:rPr lang="es-AR" sz="1200" kern="1200" dirty="0">
                <a:solidFill>
                  <a:schemeClr val="tx1"/>
                </a:solidFill>
                <a:effectLst/>
                <a:latin typeface="+mn-lt"/>
                <a:ea typeface="+mn-ea"/>
                <a:cs typeface="+mn-cs"/>
              </a:rPr>
              <a:t>La mayoría de los </a:t>
            </a:r>
            <a:r>
              <a:rPr lang="es-AR" sz="1200" kern="1200" dirty="0" err="1">
                <a:solidFill>
                  <a:schemeClr val="tx1"/>
                </a:solidFill>
                <a:effectLst/>
                <a:latin typeface="+mn-lt"/>
                <a:ea typeface="+mn-ea"/>
                <a:cs typeface="+mn-cs"/>
              </a:rPr>
              <a:t>frameworks</a:t>
            </a:r>
            <a:r>
              <a:rPr lang="es-AR" sz="1200" kern="1200" dirty="0">
                <a:solidFill>
                  <a:schemeClr val="tx1"/>
                </a:solidFill>
                <a:effectLst/>
                <a:latin typeface="+mn-lt"/>
                <a:ea typeface="+mn-ea"/>
                <a:cs typeface="+mn-cs"/>
              </a:rPr>
              <a:t> modernos utilizan MVC para la arquitectura, entre ellos podemos mencionar a </a:t>
            </a:r>
            <a:r>
              <a:rPr lang="es-AR" sz="1200" u="none" strike="noStrike" kern="1200" dirty="0">
                <a:solidFill>
                  <a:schemeClr val="tx1"/>
                </a:solidFill>
                <a:effectLst/>
                <a:latin typeface="+mn-lt"/>
                <a:ea typeface="+mn-ea"/>
                <a:cs typeface="+mn-cs"/>
                <a:hlinkClick r:id="rId3"/>
              </a:rPr>
              <a:t>Ruby </a:t>
            </a:r>
            <a:r>
              <a:rPr lang="es-AR" sz="1200" u="none" strike="noStrike" kern="1200" dirty="0" err="1">
                <a:solidFill>
                  <a:schemeClr val="tx1"/>
                </a:solidFill>
                <a:effectLst/>
                <a:latin typeface="+mn-lt"/>
                <a:ea typeface="+mn-ea"/>
                <a:cs typeface="+mn-cs"/>
                <a:hlinkClick r:id="rId3"/>
              </a:rPr>
              <a:t>on</a:t>
            </a:r>
            <a:r>
              <a:rPr lang="es-AR" sz="1200" u="none" strike="noStrike" kern="1200" dirty="0">
                <a:solidFill>
                  <a:schemeClr val="tx1"/>
                </a:solidFill>
                <a:effectLst/>
                <a:latin typeface="+mn-lt"/>
                <a:ea typeface="+mn-ea"/>
                <a:cs typeface="+mn-cs"/>
                <a:hlinkClick r:id="rId3"/>
              </a:rPr>
              <a:t> </a:t>
            </a:r>
            <a:r>
              <a:rPr lang="es-AR" sz="1200" u="none" strike="noStrike" kern="1200" dirty="0" err="1">
                <a:solidFill>
                  <a:schemeClr val="tx1"/>
                </a:solidFill>
                <a:effectLst/>
                <a:latin typeface="+mn-lt"/>
                <a:ea typeface="+mn-ea"/>
                <a:cs typeface="+mn-cs"/>
                <a:hlinkClick r:id="rId3"/>
              </a:rPr>
              <a:t>Rails</a:t>
            </a:r>
            <a:r>
              <a:rPr lang="es-AR" sz="1200" kern="1200" dirty="0">
                <a:solidFill>
                  <a:schemeClr val="tx1"/>
                </a:solidFill>
                <a:effectLst/>
                <a:latin typeface="+mn-lt"/>
                <a:ea typeface="+mn-ea"/>
                <a:cs typeface="+mn-cs"/>
              </a:rPr>
              <a:t>, </a:t>
            </a:r>
            <a:r>
              <a:rPr lang="es-AR" sz="1200" u="none" strike="noStrike" kern="1200" dirty="0">
                <a:solidFill>
                  <a:schemeClr val="tx1"/>
                </a:solidFill>
                <a:effectLst/>
                <a:latin typeface="+mn-lt"/>
                <a:ea typeface="+mn-ea"/>
                <a:cs typeface="+mn-cs"/>
                <a:hlinkClick r:id="rId4"/>
              </a:rPr>
              <a:t>Django</a:t>
            </a:r>
            <a:r>
              <a:rPr lang="es-AR" sz="1200" kern="1200" dirty="0">
                <a:solidFill>
                  <a:schemeClr val="tx1"/>
                </a:solidFill>
                <a:effectLst/>
                <a:latin typeface="+mn-lt"/>
                <a:ea typeface="+mn-ea"/>
                <a:cs typeface="+mn-cs"/>
              </a:rPr>
              <a:t>, </a:t>
            </a:r>
            <a:r>
              <a:rPr lang="es-AR" sz="1200" u="none" strike="noStrike" kern="1200" dirty="0" err="1">
                <a:solidFill>
                  <a:schemeClr val="tx1"/>
                </a:solidFill>
                <a:effectLst/>
                <a:latin typeface="+mn-lt"/>
                <a:ea typeface="+mn-ea"/>
                <a:cs typeface="+mn-cs"/>
                <a:hlinkClick r:id="rId5"/>
              </a:rPr>
              <a:t>AngularJS</a:t>
            </a:r>
            <a:r>
              <a:rPr lang="es-AR" sz="1200" kern="1200" dirty="0">
                <a:solidFill>
                  <a:schemeClr val="tx1"/>
                </a:solidFill>
                <a:effectLst/>
                <a:latin typeface="+mn-lt"/>
                <a:ea typeface="+mn-ea"/>
                <a:cs typeface="+mn-cs"/>
              </a:rPr>
              <a:t>.</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9</a:t>
            </a:fld>
            <a:endParaRPr lang="es-AR"/>
          </a:p>
        </p:txBody>
      </p:sp>
    </p:spTree>
    <p:extLst>
      <p:ext uri="{BB962C8B-B14F-4D97-AF65-F5344CB8AC3E}">
        <p14:creationId xmlns:p14="http://schemas.microsoft.com/office/powerpoint/2010/main" val="136914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AR" sz="1200" kern="1200" dirty="0">
                <a:solidFill>
                  <a:schemeClr val="tx1"/>
                </a:solidFill>
                <a:effectLst/>
                <a:latin typeface="+mn-lt"/>
                <a:ea typeface="+mn-ea"/>
                <a:cs typeface="+mn-cs"/>
              </a:rPr>
              <a:t>Una analogía</a:t>
            </a:r>
          </a:p>
          <a:p>
            <a:r>
              <a:rPr lang="es-AR" sz="1200" kern="1200" dirty="0">
                <a:solidFill>
                  <a:schemeClr val="tx1"/>
                </a:solidFill>
                <a:effectLst/>
                <a:latin typeface="+mn-lt"/>
                <a:ea typeface="+mn-ea"/>
                <a:cs typeface="+mn-cs"/>
              </a:rPr>
              <a:t>La televisión. En tu televisión puedes ver distintos canales distribuidos por tu proveedor de cable o televisión (que representa al modelo), todos los canales que puedes </a:t>
            </a:r>
            <a:r>
              <a:rPr lang="es-AR" sz="1200" b="1" kern="1200" dirty="0">
                <a:solidFill>
                  <a:schemeClr val="tx1"/>
                </a:solidFill>
                <a:effectLst/>
                <a:latin typeface="+mn-lt"/>
                <a:ea typeface="+mn-ea"/>
                <a:cs typeface="+mn-cs"/>
              </a:rPr>
              <a:t>ver</a:t>
            </a:r>
            <a:r>
              <a:rPr lang="es-AR" sz="1200" kern="1200" dirty="0">
                <a:solidFill>
                  <a:schemeClr val="tx1"/>
                </a:solidFill>
                <a:effectLst/>
                <a:latin typeface="+mn-lt"/>
                <a:ea typeface="+mn-ea"/>
                <a:cs typeface="+mn-cs"/>
              </a:rPr>
              <a:t> son la vista, y tú cambiando de canal, </a:t>
            </a:r>
            <a:r>
              <a:rPr lang="es-AR" sz="1200" b="1" kern="1200" dirty="0">
                <a:solidFill>
                  <a:schemeClr val="tx1"/>
                </a:solidFill>
                <a:effectLst/>
                <a:latin typeface="+mn-lt"/>
                <a:ea typeface="+mn-ea"/>
                <a:cs typeface="+mn-cs"/>
              </a:rPr>
              <a:t>controlando qué ves,</a:t>
            </a:r>
            <a:r>
              <a:rPr lang="es-AR" sz="1200" kern="1200" dirty="0">
                <a:solidFill>
                  <a:schemeClr val="tx1"/>
                </a:solidFill>
                <a:effectLst/>
                <a:latin typeface="+mn-lt"/>
                <a:ea typeface="+mn-ea"/>
                <a:cs typeface="+mn-cs"/>
              </a:rPr>
              <a:t> representas al controlador.</a:t>
            </a:r>
          </a:p>
        </p:txBody>
      </p:sp>
      <p:sp>
        <p:nvSpPr>
          <p:cNvPr id="4" name="Slide Number Placeholder 3"/>
          <p:cNvSpPr>
            <a:spLocks noGrp="1"/>
          </p:cNvSpPr>
          <p:nvPr>
            <p:ph type="sldNum" sz="quarter" idx="5"/>
          </p:nvPr>
        </p:nvSpPr>
        <p:spPr/>
        <p:txBody>
          <a:bodyPr/>
          <a:lstStyle/>
          <a:p>
            <a:fld id="{37FBF087-A963-44C0-8304-CFC8D7ED504E}" type="slidenum">
              <a:rPr lang="es-AR" smtClean="0"/>
              <a:t>10</a:t>
            </a:fld>
            <a:endParaRPr lang="es-AR"/>
          </a:p>
        </p:txBody>
      </p:sp>
    </p:spTree>
    <p:extLst>
      <p:ext uri="{BB962C8B-B14F-4D97-AF65-F5344CB8AC3E}">
        <p14:creationId xmlns:p14="http://schemas.microsoft.com/office/powerpoint/2010/main" val="409161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Cuando el usuario manda una petición al navegador, digamos quiere ver el </a:t>
            </a:r>
            <a:r>
              <a:rPr lang="es-AR" sz="1200" u="none" strike="noStrike" kern="1200" dirty="0">
                <a:solidFill>
                  <a:schemeClr val="tx1"/>
                </a:solidFill>
                <a:effectLst/>
                <a:latin typeface="+mn-lt"/>
                <a:ea typeface="+mn-ea"/>
                <a:cs typeface="+mn-cs"/>
                <a:hlinkClick r:id="rId3"/>
              </a:rPr>
              <a:t>curso de </a:t>
            </a:r>
            <a:r>
              <a:rPr lang="es-AR" sz="1200" u="none" strike="noStrike" kern="1200" dirty="0" err="1">
                <a:solidFill>
                  <a:schemeClr val="tx1"/>
                </a:solidFill>
                <a:effectLst/>
                <a:latin typeface="+mn-lt"/>
                <a:ea typeface="+mn-ea"/>
                <a:cs typeface="+mn-cs"/>
                <a:hlinkClick r:id="rId3"/>
              </a:rPr>
              <a:t>AngularJS</a:t>
            </a:r>
            <a:r>
              <a:rPr lang="es-AR" sz="1200" kern="1200" dirty="0">
                <a:solidFill>
                  <a:schemeClr val="tx1"/>
                </a:solidFill>
                <a:effectLst/>
                <a:latin typeface="+mn-lt"/>
                <a:ea typeface="+mn-ea"/>
                <a:cs typeface="+mn-cs"/>
              </a:rPr>
              <a:t>, el controlador responde a la solicitud, porque él es el que controla la lógica de la app, una vez que el controlador nota que el usuario solicitó el curso de Angular, le pide al modelo la información del curso.</a:t>
            </a:r>
          </a:p>
          <a:p>
            <a:r>
              <a:rPr lang="es-AR" sz="1200" kern="1200" dirty="0">
                <a:solidFill>
                  <a:schemeClr val="tx1"/>
                </a:solidFill>
                <a:effectLst/>
                <a:latin typeface="+mn-lt"/>
                <a:ea typeface="+mn-ea"/>
                <a:cs typeface="+mn-cs"/>
              </a:rPr>
              <a:t>El modelo, que se encarga de los datos de la app, consulta la base de datos y digamos, obtiene todos los vídeos del curso de </a:t>
            </a:r>
            <a:r>
              <a:rPr lang="es-AR" sz="1200" kern="1200" dirty="0" err="1">
                <a:solidFill>
                  <a:schemeClr val="tx1"/>
                </a:solidFill>
                <a:effectLst/>
                <a:latin typeface="+mn-lt"/>
                <a:ea typeface="+mn-ea"/>
                <a:cs typeface="+mn-cs"/>
              </a:rPr>
              <a:t>AngularJS</a:t>
            </a:r>
            <a:r>
              <a:rPr lang="es-AR" sz="1200" kern="1200" dirty="0">
                <a:solidFill>
                  <a:schemeClr val="tx1"/>
                </a:solidFill>
                <a:effectLst/>
                <a:latin typeface="+mn-lt"/>
                <a:ea typeface="+mn-ea"/>
                <a:cs typeface="+mn-cs"/>
              </a:rPr>
              <a:t>, la información del curso y el título, el modelo responde al controlador con los datos que pidió (nota como en la imagen las flechas van en ambos sentidos, porque el controlador pide datos, y el modelo responde con los datos solicitados).</a:t>
            </a:r>
          </a:p>
          <a:p>
            <a:r>
              <a:rPr lang="es-AR" sz="1200" kern="1200" dirty="0">
                <a:solidFill>
                  <a:schemeClr val="tx1"/>
                </a:solidFill>
                <a:effectLst/>
                <a:latin typeface="+mn-lt"/>
                <a:ea typeface="+mn-ea"/>
                <a:cs typeface="+mn-cs"/>
              </a:rPr>
              <a:t>Una vez el controlador tiene los datos del curso de </a:t>
            </a:r>
            <a:r>
              <a:rPr lang="es-AR" sz="1200" kern="1200" dirty="0" err="1">
                <a:solidFill>
                  <a:schemeClr val="tx1"/>
                </a:solidFill>
                <a:effectLst/>
                <a:latin typeface="+mn-lt"/>
                <a:ea typeface="+mn-ea"/>
                <a:cs typeface="+mn-cs"/>
              </a:rPr>
              <a:t>AngularJS</a:t>
            </a:r>
            <a:r>
              <a:rPr lang="es-AR" sz="1200" kern="1200" dirty="0">
                <a:solidFill>
                  <a:schemeClr val="tx1"/>
                </a:solidFill>
                <a:effectLst/>
                <a:latin typeface="+mn-lt"/>
                <a:ea typeface="+mn-ea"/>
                <a:cs typeface="+mn-cs"/>
              </a:rPr>
              <a:t>, se los manda a la vista, la vista aplica los estilos, organiza la información y construye la página que vez en el navegador.</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11</a:t>
            </a:fld>
            <a:endParaRPr lang="es-AR"/>
          </a:p>
        </p:txBody>
      </p:sp>
    </p:spTree>
    <p:extLst>
      <p:ext uri="{BB962C8B-B14F-4D97-AF65-F5344CB8AC3E}">
        <p14:creationId xmlns:p14="http://schemas.microsoft.com/office/powerpoint/2010/main" val="187238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kern="1200" dirty="0">
                <a:solidFill>
                  <a:schemeClr val="tx1"/>
                </a:solidFill>
                <a:effectLst/>
                <a:latin typeface="+mn-lt"/>
                <a:ea typeface="+mn-ea"/>
                <a:cs typeface="+mn-cs"/>
              </a:rPr>
              <a:t>permite separar los componentes de nuestra aplicación dependiendo de la responsabilidad que tienen, esto significa que cuando hacemos un cambio en alguna parte de nuestro código, esto no afecte otra parte del mismo. Por ejemplo, si modificamos nuestra Base de Datos, sólo deberíamos modificar el modelo que es </a:t>
            </a:r>
            <a:r>
              <a:rPr lang="es-AR" sz="1200" b="1" kern="1200" dirty="0">
                <a:solidFill>
                  <a:schemeClr val="tx1"/>
                </a:solidFill>
                <a:effectLst/>
                <a:latin typeface="+mn-lt"/>
                <a:ea typeface="+mn-ea"/>
                <a:cs typeface="+mn-cs"/>
              </a:rPr>
              <a:t>quién se encarga de los datos</a:t>
            </a:r>
            <a:r>
              <a:rPr lang="es-AR" sz="1200" kern="1200" dirty="0">
                <a:solidFill>
                  <a:schemeClr val="tx1"/>
                </a:solidFill>
                <a:effectLst/>
                <a:latin typeface="+mn-lt"/>
                <a:ea typeface="+mn-ea"/>
                <a:cs typeface="+mn-cs"/>
              </a:rPr>
              <a:t> y el resto de la aplicación debería permanecer intacta.</a:t>
            </a:r>
          </a:p>
          <a:p>
            <a:r>
              <a:rPr lang="es-AR" sz="1200" kern="1200" dirty="0">
                <a:solidFill>
                  <a:schemeClr val="tx1"/>
                </a:solidFill>
                <a:effectLst/>
                <a:latin typeface="+mn-lt"/>
                <a:ea typeface="+mn-ea"/>
                <a:cs typeface="+mn-cs"/>
              </a:rPr>
              <a:t>Facilita el manejo de errores.</a:t>
            </a:r>
          </a:p>
          <a:p>
            <a:r>
              <a:rPr lang="es-AR" sz="1200" kern="1200" dirty="0">
                <a:solidFill>
                  <a:schemeClr val="tx1"/>
                </a:solidFill>
                <a:effectLst/>
                <a:latin typeface="+mn-lt"/>
                <a:ea typeface="+mn-ea"/>
                <a:cs typeface="+mn-cs"/>
              </a:rPr>
              <a:t>Facilita el mantenimiento.</a:t>
            </a:r>
          </a:p>
          <a:p>
            <a:endParaRPr lang="es-AR" dirty="0"/>
          </a:p>
        </p:txBody>
      </p:sp>
      <p:sp>
        <p:nvSpPr>
          <p:cNvPr id="4" name="Slide Number Placeholder 3"/>
          <p:cNvSpPr>
            <a:spLocks noGrp="1"/>
          </p:cNvSpPr>
          <p:nvPr>
            <p:ph type="sldNum" sz="quarter" idx="5"/>
          </p:nvPr>
        </p:nvSpPr>
        <p:spPr/>
        <p:txBody>
          <a:bodyPr/>
          <a:lstStyle/>
          <a:p>
            <a:fld id="{37FBF087-A963-44C0-8304-CFC8D7ED504E}" type="slidenum">
              <a:rPr lang="es-AR" smtClean="0"/>
              <a:t>12</a:t>
            </a:fld>
            <a:endParaRPr lang="es-AR"/>
          </a:p>
        </p:txBody>
      </p:sp>
    </p:spTree>
    <p:extLst>
      <p:ext uri="{BB962C8B-B14F-4D97-AF65-F5344CB8AC3E}">
        <p14:creationId xmlns:p14="http://schemas.microsoft.com/office/powerpoint/2010/main" val="220079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22484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6058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89938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53241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783350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836469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959909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692664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12415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50403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98B38-6B03-45FA-851A-08EE17C657F7}"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28813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148256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498B38-6B03-45FA-851A-08EE17C657F7}" type="datetimeFigureOut">
              <a:rPr lang="es-AR" smtClean="0"/>
              <a:t>9/10/2019</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40603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498B38-6B03-45FA-851A-08EE17C657F7}" type="datetimeFigureOut">
              <a:rPr lang="es-AR" smtClean="0"/>
              <a:t>9/10/2019</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89033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98B38-6B03-45FA-851A-08EE17C657F7}" type="datetimeFigureOut">
              <a:rPr lang="es-AR" smtClean="0"/>
              <a:t>9/10/2019</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5821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325747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D498B38-6B03-45FA-851A-08EE17C657F7}" type="datetimeFigureOut">
              <a:rPr lang="es-AR" smtClean="0"/>
              <a:t>9/10/2019</a:t>
            </a:fld>
            <a:endParaRPr lang="es-AR"/>
          </a:p>
        </p:txBody>
      </p:sp>
      <p:sp>
        <p:nvSpPr>
          <p:cNvPr id="6" name="Footer Placeholder 5"/>
          <p:cNvSpPr>
            <a:spLocks noGrp="1"/>
          </p:cNvSpPr>
          <p:nvPr>
            <p:ph type="ftr" sz="quarter" idx="11"/>
          </p:nvPr>
        </p:nvSpPr>
        <p:spPr>
          <a:xfrm>
            <a:off x="1141412" y="5883275"/>
            <a:ext cx="5105400" cy="365125"/>
          </a:xfrm>
        </p:spPr>
        <p:txBody>
          <a:bodyPr/>
          <a:lstStyle/>
          <a:p>
            <a:endParaRPr lang="es-AR"/>
          </a:p>
        </p:txBody>
      </p:sp>
      <p:sp>
        <p:nvSpPr>
          <p:cNvPr id="7" name="Slide Number Placeholder 6"/>
          <p:cNvSpPr>
            <a:spLocks noGrp="1"/>
          </p:cNvSpPr>
          <p:nvPr>
            <p:ph type="sldNum" sz="quarter" idx="12"/>
          </p:nvPr>
        </p:nvSpPr>
        <p:spPr>
          <a:xfrm>
            <a:off x="10742612" y="5883275"/>
            <a:ext cx="322567" cy="365125"/>
          </a:xfrm>
        </p:spPr>
        <p:txBody>
          <a:bodyPr/>
          <a:lstStyle/>
          <a:p>
            <a:fld id="{362B136A-D4EA-466F-85BC-2A5DA3213B5C}" type="slidenum">
              <a:rPr lang="es-AR" smtClean="0"/>
              <a:t>‹#›</a:t>
            </a:fld>
            <a:endParaRPr lang="es-AR"/>
          </a:p>
        </p:txBody>
      </p:sp>
    </p:spTree>
    <p:extLst>
      <p:ext uri="{BB962C8B-B14F-4D97-AF65-F5344CB8AC3E}">
        <p14:creationId xmlns:p14="http://schemas.microsoft.com/office/powerpoint/2010/main" val="226723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D498B38-6B03-45FA-851A-08EE17C657F7}" type="datetimeFigureOut">
              <a:rPr lang="es-AR" smtClean="0"/>
              <a:t>9/10/2019</a:t>
            </a:fld>
            <a:endParaRPr lang="es-A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62B136A-D4EA-466F-85BC-2A5DA3213B5C}" type="slidenum">
              <a:rPr lang="es-AR" smtClean="0"/>
              <a:t>‹#›</a:t>
            </a:fld>
            <a:endParaRPr lang="es-AR"/>
          </a:p>
        </p:txBody>
      </p:sp>
    </p:spTree>
    <p:extLst>
      <p:ext uri="{BB962C8B-B14F-4D97-AF65-F5344CB8AC3E}">
        <p14:creationId xmlns:p14="http://schemas.microsoft.com/office/powerpoint/2010/main" val="1958209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40EBC2-3674-43E2-8454-BD169BA402B0}"/>
              </a:ext>
            </a:extLst>
          </p:cNvPr>
          <p:cNvPicPr>
            <a:picLocks noChangeAspect="1"/>
          </p:cNvPicPr>
          <p:nvPr/>
        </p:nvPicPr>
        <p:blipFill>
          <a:blip r:embed="rId2"/>
          <a:stretch>
            <a:fillRect/>
          </a:stretch>
        </p:blipFill>
        <p:spPr>
          <a:xfrm>
            <a:off x="2033309" y="0"/>
            <a:ext cx="7610475" cy="3362325"/>
          </a:xfrm>
          <a:prstGeom prst="rect">
            <a:avLst/>
          </a:prstGeom>
        </p:spPr>
      </p:pic>
      <p:sp>
        <p:nvSpPr>
          <p:cNvPr id="2" name="Title 1">
            <a:extLst>
              <a:ext uri="{FF2B5EF4-FFF2-40B4-BE49-F238E27FC236}">
                <a16:creationId xmlns:a16="http://schemas.microsoft.com/office/drawing/2014/main" id="{8F3E73D1-3A00-4D33-BEEB-0A43F29C7A59}"/>
              </a:ext>
            </a:extLst>
          </p:cNvPr>
          <p:cNvSpPr>
            <a:spLocks noGrp="1"/>
          </p:cNvSpPr>
          <p:nvPr>
            <p:ph type="title"/>
          </p:nvPr>
        </p:nvSpPr>
        <p:spPr>
          <a:xfrm>
            <a:off x="-1" y="3443796"/>
            <a:ext cx="10093911" cy="1905000"/>
          </a:xfrm>
        </p:spPr>
        <p:txBody>
          <a:bodyPr/>
          <a:lstStyle/>
          <a:p>
            <a:r>
              <a:rPr lang="es-AR" dirty="0"/>
              <a:t>PARADIGMAS Y LENGUAJE DE PROGRAMACION III</a:t>
            </a:r>
          </a:p>
        </p:txBody>
      </p:sp>
      <p:sp>
        <p:nvSpPr>
          <p:cNvPr id="3" name="Content Placeholder 2">
            <a:extLst>
              <a:ext uri="{FF2B5EF4-FFF2-40B4-BE49-F238E27FC236}">
                <a16:creationId xmlns:a16="http://schemas.microsoft.com/office/drawing/2014/main" id="{EA71F137-47AF-4A84-8F8F-7F6BCBED4C38}"/>
              </a:ext>
            </a:extLst>
          </p:cNvPr>
          <p:cNvSpPr>
            <a:spLocks noGrp="1"/>
          </p:cNvSpPr>
          <p:nvPr>
            <p:ph idx="1"/>
          </p:nvPr>
        </p:nvSpPr>
        <p:spPr>
          <a:xfrm>
            <a:off x="-1" y="4870418"/>
            <a:ext cx="9905998" cy="351409"/>
          </a:xfrm>
        </p:spPr>
        <p:txBody>
          <a:bodyPr>
            <a:normAutofit fontScale="92500" lnSpcReduction="20000"/>
          </a:bodyPr>
          <a:lstStyle/>
          <a:p>
            <a:pPr marL="0" indent="0">
              <a:buNone/>
            </a:pPr>
            <a:r>
              <a:rPr lang="es-AR" dirty="0"/>
              <a:t>ALUMNO: SARACENI, CRISTIAN RICARDO</a:t>
            </a:r>
          </a:p>
        </p:txBody>
      </p:sp>
      <p:sp>
        <p:nvSpPr>
          <p:cNvPr id="5" name="Content Placeholder 2">
            <a:extLst>
              <a:ext uri="{FF2B5EF4-FFF2-40B4-BE49-F238E27FC236}">
                <a16:creationId xmlns:a16="http://schemas.microsoft.com/office/drawing/2014/main" id="{06B9A794-12FF-47D3-97C7-13A37BF8BA7F}"/>
              </a:ext>
            </a:extLst>
          </p:cNvPr>
          <p:cNvSpPr txBox="1">
            <a:spLocks/>
          </p:cNvSpPr>
          <p:nvPr/>
        </p:nvSpPr>
        <p:spPr>
          <a:xfrm>
            <a:off x="8444143" y="5508594"/>
            <a:ext cx="1782933" cy="64363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s-AR" sz="6000" dirty="0" err="1"/>
              <a:t>mvc</a:t>
            </a:r>
            <a:endParaRPr lang="es-AR" sz="6000" dirty="0"/>
          </a:p>
        </p:txBody>
      </p:sp>
    </p:spTree>
    <p:extLst>
      <p:ext uri="{BB962C8B-B14F-4D97-AF65-F5344CB8AC3E}">
        <p14:creationId xmlns:p14="http://schemas.microsoft.com/office/powerpoint/2010/main" val="332093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D985-F1BF-4CA5-96E1-856A990CA92D}"/>
              </a:ext>
            </a:extLst>
          </p:cNvPr>
          <p:cNvSpPr>
            <a:spLocks noGrp="1"/>
          </p:cNvSpPr>
          <p:nvPr>
            <p:ph type="title"/>
          </p:nvPr>
        </p:nvSpPr>
        <p:spPr/>
        <p:txBody>
          <a:bodyPr>
            <a:normAutofit/>
          </a:bodyPr>
          <a:lstStyle/>
          <a:p>
            <a:r>
              <a:rPr lang="es-AR" sz="4000" dirty="0"/>
              <a:t>Una analogía</a:t>
            </a:r>
          </a:p>
        </p:txBody>
      </p:sp>
      <p:pic>
        <p:nvPicPr>
          <p:cNvPr id="4" name="Picture 3">
            <a:extLst>
              <a:ext uri="{FF2B5EF4-FFF2-40B4-BE49-F238E27FC236}">
                <a16:creationId xmlns:a16="http://schemas.microsoft.com/office/drawing/2014/main" id="{2F997C25-ED51-4A3F-8699-28A736F249FC}"/>
              </a:ext>
            </a:extLst>
          </p:cNvPr>
          <p:cNvPicPr>
            <a:picLocks noChangeAspect="1"/>
          </p:cNvPicPr>
          <p:nvPr/>
        </p:nvPicPr>
        <p:blipFill>
          <a:blip r:embed="rId3"/>
          <a:stretch>
            <a:fillRect/>
          </a:stretch>
        </p:blipFill>
        <p:spPr>
          <a:xfrm>
            <a:off x="3719337" y="2189728"/>
            <a:ext cx="4753325" cy="3810716"/>
          </a:xfrm>
          <a:prstGeom prst="rect">
            <a:avLst/>
          </a:prstGeom>
        </p:spPr>
      </p:pic>
    </p:spTree>
    <p:extLst>
      <p:ext uri="{BB962C8B-B14F-4D97-AF65-F5344CB8AC3E}">
        <p14:creationId xmlns:p14="http://schemas.microsoft.com/office/powerpoint/2010/main" val="161334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DE13-4A7B-4796-9399-ABC648A07ED6}"/>
              </a:ext>
            </a:extLst>
          </p:cNvPr>
          <p:cNvSpPr>
            <a:spLocks noGrp="1"/>
          </p:cNvSpPr>
          <p:nvPr>
            <p:ph type="title"/>
          </p:nvPr>
        </p:nvSpPr>
        <p:spPr/>
        <p:txBody>
          <a:bodyPr>
            <a:normAutofit/>
          </a:bodyPr>
          <a:lstStyle/>
          <a:p>
            <a:r>
              <a:rPr lang="es-AR" sz="4000" dirty="0"/>
              <a:t>Ejemplo práctico de como funciona MVC en web</a:t>
            </a:r>
          </a:p>
        </p:txBody>
      </p:sp>
      <p:pic>
        <p:nvPicPr>
          <p:cNvPr id="4" name="Content Placeholder 3">
            <a:extLst>
              <a:ext uri="{FF2B5EF4-FFF2-40B4-BE49-F238E27FC236}">
                <a16:creationId xmlns:a16="http://schemas.microsoft.com/office/drawing/2014/main" id="{BB65B7F2-9FAA-4095-8BF1-6E4B77C6986E}"/>
              </a:ext>
            </a:extLst>
          </p:cNvPr>
          <p:cNvPicPr>
            <a:picLocks noGrp="1"/>
          </p:cNvPicPr>
          <p:nvPr>
            <p:ph idx="1"/>
          </p:nvPr>
        </p:nvPicPr>
        <p:blipFill>
          <a:blip r:embed="rId3"/>
          <a:stretch>
            <a:fillRect/>
          </a:stretch>
        </p:blipFill>
        <p:spPr>
          <a:xfrm>
            <a:off x="3615775" y="2667000"/>
            <a:ext cx="4957276" cy="3124200"/>
          </a:xfrm>
          <a:prstGeom prst="rect">
            <a:avLst/>
          </a:prstGeom>
        </p:spPr>
      </p:pic>
    </p:spTree>
    <p:extLst>
      <p:ext uri="{BB962C8B-B14F-4D97-AF65-F5344CB8AC3E}">
        <p14:creationId xmlns:p14="http://schemas.microsoft.com/office/powerpoint/2010/main" val="81335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F388-9EBF-4E10-A3CC-D3F696E7119F}"/>
              </a:ext>
            </a:extLst>
          </p:cNvPr>
          <p:cNvSpPr>
            <a:spLocks noGrp="1"/>
          </p:cNvSpPr>
          <p:nvPr>
            <p:ph type="title"/>
          </p:nvPr>
        </p:nvSpPr>
        <p:spPr/>
        <p:txBody>
          <a:bodyPr>
            <a:normAutofit/>
          </a:bodyPr>
          <a:lstStyle/>
          <a:p>
            <a:r>
              <a:rPr lang="es-AR" sz="4000" dirty="0"/>
              <a:t>Ventajas</a:t>
            </a:r>
          </a:p>
        </p:txBody>
      </p:sp>
      <p:pic>
        <p:nvPicPr>
          <p:cNvPr id="4" name="Picture 3">
            <a:extLst>
              <a:ext uri="{FF2B5EF4-FFF2-40B4-BE49-F238E27FC236}">
                <a16:creationId xmlns:a16="http://schemas.microsoft.com/office/drawing/2014/main" id="{8755CA6B-0423-4917-A63D-4D8C41B499C6}"/>
              </a:ext>
            </a:extLst>
          </p:cNvPr>
          <p:cNvPicPr>
            <a:picLocks noChangeAspect="1"/>
          </p:cNvPicPr>
          <p:nvPr/>
        </p:nvPicPr>
        <p:blipFill>
          <a:blip r:embed="rId3"/>
          <a:stretch>
            <a:fillRect/>
          </a:stretch>
        </p:blipFill>
        <p:spPr>
          <a:xfrm>
            <a:off x="6418364" y="609600"/>
            <a:ext cx="5073417" cy="5725486"/>
          </a:xfrm>
          <a:prstGeom prst="rect">
            <a:avLst/>
          </a:prstGeom>
        </p:spPr>
      </p:pic>
      <p:sp>
        <p:nvSpPr>
          <p:cNvPr id="5" name="Content Placeholder 2">
            <a:extLst>
              <a:ext uri="{FF2B5EF4-FFF2-40B4-BE49-F238E27FC236}">
                <a16:creationId xmlns:a16="http://schemas.microsoft.com/office/drawing/2014/main" id="{E9B64D44-AB46-4000-8D94-75D462F24572}"/>
              </a:ext>
            </a:extLst>
          </p:cNvPr>
          <p:cNvSpPr>
            <a:spLocks noGrp="1"/>
          </p:cNvSpPr>
          <p:nvPr>
            <p:ph idx="1"/>
          </p:nvPr>
        </p:nvSpPr>
        <p:spPr>
          <a:xfrm>
            <a:off x="1141413" y="2666999"/>
            <a:ext cx="5133552" cy="3124201"/>
          </a:xfrm>
        </p:spPr>
        <p:txBody>
          <a:bodyPr/>
          <a:lstStyle/>
          <a:p>
            <a:r>
              <a:rPr lang="es-AR" dirty="0"/>
              <a:t>Modularizar</a:t>
            </a:r>
          </a:p>
          <a:p>
            <a:r>
              <a:rPr lang="es-AR" dirty="0"/>
              <a:t>Manejo de errores</a:t>
            </a:r>
          </a:p>
          <a:p>
            <a:r>
              <a:rPr lang="es-AR" dirty="0"/>
              <a:t>Mantenimiento</a:t>
            </a:r>
          </a:p>
        </p:txBody>
      </p:sp>
    </p:spTree>
    <p:extLst>
      <p:ext uri="{BB962C8B-B14F-4D97-AF65-F5344CB8AC3E}">
        <p14:creationId xmlns:p14="http://schemas.microsoft.com/office/powerpoint/2010/main" val="177031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648-4D3F-4DC6-AC63-B33764E51C0E}"/>
              </a:ext>
            </a:extLst>
          </p:cNvPr>
          <p:cNvSpPr>
            <a:spLocks noGrp="1"/>
          </p:cNvSpPr>
          <p:nvPr>
            <p:ph type="title"/>
          </p:nvPr>
        </p:nvSpPr>
        <p:spPr/>
        <p:txBody>
          <a:bodyPr>
            <a:normAutofit/>
          </a:bodyPr>
          <a:lstStyle/>
          <a:p>
            <a:r>
              <a:rPr lang="es-AR" sz="4000" dirty="0"/>
              <a:t>Desventajas</a:t>
            </a:r>
          </a:p>
        </p:txBody>
      </p:sp>
      <p:sp>
        <p:nvSpPr>
          <p:cNvPr id="3" name="Content Placeholder 2">
            <a:extLst>
              <a:ext uri="{FF2B5EF4-FFF2-40B4-BE49-F238E27FC236}">
                <a16:creationId xmlns:a16="http://schemas.microsoft.com/office/drawing/2014/main" id="{C92744CC-8402-4F1D-BC88-E422E08553D5}"/>
              </a:ext>
            </a:extLst>
          </p:cNvPr>
          <p:cNvSpPr>
            <a:spLocks noGrp="1"/>
          </p:cNvSpPr>
          <p:nvPr>
            <p:ph idx="1"/>
          </p:nvPr>
        </p:nvSpPr>
        <p:spPr>
          <a:xfrm>
            <a:off x="1141413" y="2666999"/>
            <a:ext cx="5133552" cy="3124201"/>
          </a:xfrm>
        </p:spPr>
        <p:txBody>
          <a:bodyPr/>
          <a:lstStyle/>
          <a:p>
            <a:r>
              <a:rPr lang="es-AR" dirty="0"/>
              <a:t>Tiempo</a:t>
            </a:r>
          </a:p>
          <a:p>
            <a:r>
              <a:rPr lang="es-AR" dirty="0"/>
              <a:t>Cantidad de archivos</a:t>
            </a:r>
          </a:p>
          <a:p>
            <a:r>
              <a:rPr lang="es-AR" dirty="0"/>
              <a:t>Aprendizaje</a:t>
            </a:r>
          </a:p>
          <a:p>
            <a:r>
              <a:rPr lang="es-AR" dirty="0"/>
              <a:t>Complejidad por separación en capas</a:t>
            </a:r>
          </a:p>
        </p:txBody>
      </p:sp>
      <p:pic>
        <p:nvPicPr>
          <p:cNvPr id="4" name="Picture 3">
            <a:extLst>
              <a:ext uri="{FF2B5EF4-FFF2-40B4-BE49-F238E27FC236}">
                <a16:creationId xmlns:a16="http://schemas.microsoft.com/office/drawing/2014/main" id="{32EA3766-42E6-4302-99D2-C62984422133}"/>
              </a:ext>
            </a:extLst>
          </p:cNvPr>
          <p:cNvPicPr>
            <a:picLocks noChangeAspect="1"/>
          </p:cNvPicPr>
          <p:nvPr/>
        </p:nvPicPr>
        <p:blipFill>
          <a:blip r:embed="rId3"/>
          <a:stretch>
            <a:fillRect/>
          </a:stretch>
        </p:blipFill>
        <p:spPr>
          <a:xfrm>
            <a:off x="6525249" y="489751"/>
            <a:ext cx="5209332" cy="5878498"/>
          </a:xfrm>
          <a:prstGeom prst="rect">
            <a:avLst/>
          </a:prstGeom>
        </p:spPr>
      </p:pic>
    </p:spTree>
    <p:extLst>
      <p:ext uri="{BB962C8B-B14F-4D97-AF65-F5344CB8AC3E}">
        <p14:creationId xmlns:p14="http://schemas.microsoft.com/office/powerpoint/2010/main" val="131184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F1F-A379-4490-B457-A597F3155DCF}"/>
              </a:ext>
            </a:extLst>
          </p:cNvPr>
          <p:cNvSpPr>
            <a:spLocks noGrp="1"/>
          </p:cNvSpPr>
          <p:nvPr>
            <p:ph type="title"/>
          </p:nvPr>
        </p:nvSpPr>
        <p:spPr/>
        <p:txBody>
          <a:bodyPr>
            <a:normAutofit/>
          </a:bodyPr>
          <a:lstStyle/>
          <a:p>
            <a:r>
              <a:rPr lang="es-AR" sz="4000" dirty="0"/>
              <a:t>Arquitecturas similares a MVC</a:t>
            </a:r>
          </a:p>
        </p:txBody>
      </p:sp>
      <p:sp>
        <p:nvSpPr>
          <p:cNvPr id="3" name="Content Placeholder 2">
            <a:extLst>
              <a:ext uri="{FF2B5EF4-FFF2-40B4-BE49-F238E27FC236}">
                <a16:creationId xmlns:a16="http://schemas.microsoft.com/office/drawing/2014/main" id="{0648C358-E288-40FA-80DE-440474FDE3A3}"/>
              </a:ext>
            </a:extLst>
          </p:cNvPr>
          <p:cNvSpPr>
            <a:spLocks noGrp="1"/>
          </p:cNvSpPr>
          <p:nvPr>
            <p:ph idx="1"/>
          </p:nvPr>
        </p:nvSpPr>
        <p:spPr/>
        <p:txBody>
          <a:bodyPr/>
          <a:lstStyle/>
          <a:p>
            <a:r>
              <a:rPr lang="es-AR" dirty="0"/>
              <a:t>MVVM</a:t>
            </a:r>
          </a:p>
          <a:p>
            <a:r>
              <a:rPr lang="es-AR" dirty="0"/>
              <a:t>MVP</a:t>
            </a:r>
          </a:p>
        </p:txBody>
      </p:sp>
      <p:pic>
        <p:nvPicPr>
          <p:cNvPr id="5" name="Picture 4">
            <a:extLst>
              <a:ext uri="{FF2B5EF4-FFF2-40B4-BE49-F238E27FC236}">
                <a16:creationId xmlns:a16="http://schemas.microsoft.com/office/drawing/2014/main" id="{E3563BFE-0217-466E-A1E6-2AEBD3D17BCB}"/>
              </a:ext>
            </a:extLst>
          </p:cNvPr>
          <p:cNvPicPr>
            <a:picLocks noChangeAspect="1"/>
          </p:cNvPicPr>
          <p:nvPr/>
        </p:nvPicPr>
        <p:blipFill>
          <a:blip r:embed="rId3"/>
          <a:stretch>
            <a:fillRect/>
          </a:stretch>
        </p:blipFill>
        <p:spPr>
          <a:xfrm>
            <a:off x="6517344" y="3724011"/>
            <a:ext cx="5440594" cy="2795588"/>
          </a:xfrm>
          <a:prstGeom prst="rect">
            <a:avLst/>
          </a:prstGeom>
        </p:spPr>
      </p:pic>
    </p:spTree>
    <p:extLst>
      <p:ext uri="{BB962C8B-B14F-4D97-AF65-F5344CB8AC3E}">
        <p14:creationId xmlns:p14="http://schemas.microsoft.com/office/powerpoint/2010/main" val="20666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377C-968B-4A3A-8BF0-2DAD2E8CA2A8}"/>
              </a:ext>
            </a:extLst>
          </p:cNvPr>
          <p:cNvSpPr>
            <a:spLocks noGrp="1"/>
          </p:cNvSpPr>
          <p:nvPr>
            <p:ph type="title"/>
          </p:nvPr>
        </p:nvSpPr>
        <p:spPr/>
        <p:txBody>
          <a:bodyPr>
            <a:normAutofit/>
          </a:bodyPr>
          <a:lstStyle/>
          <a:p>
            <a:r>
              <a:rPr lang="es-AR" sz="4000" dirty="0"/>
              <a:t>Conclusión</a:t>
            </a:r>
          </a:p>
        </p:txBody>
      </p:sp>
      <p:pic>
        <p:nvPicPr>
          <p:cNvPr id="4" name="Content Placeholder 3">
            <a:extLst>
              <a:ext uri="{FF2B5EF4-FFF2-40B4-BE49-F238E27FC236}">
                <a16:creationId xmlns:a16="http://schemas.microsoft.com/office/drawing/2014/main" id="{957B952E-1230-42C1-94C5-2F78749C190E}"/>
              </a:ext>
            </a:extLst>
          </p:cNvPr>
          <p:cNvPicPr>
            <a:picLocks noGrp="1" noChangeAspect="1"/>
          </p:cNvPicPr>
          <p:nvPr>
            <p:ph idx="1"/>
          </p:nvPr>
        </p:nvPicPr>
        <p:blipFill>
          <a:blip r:embed="rId3"/>
          <a:stretch>
            <a:fillRect/>
          </a:stretch>
        </p:blipFill>
        <p:spPr>
          <a:xfrm>
            <a:off x="2556323" y="2667000"/>
            <a:ext cx="7076179" cy="3124200"/>
          </a:xfrm>
          <a:prstGeom prst="rect">
            <a:avLst/>
          </a:prstGeom>
        </p:spPr>
      </p:pic>
    </p:spTree>
    <p:extLst>
      <p:ext uri="{BB962C8B-B14F-4D97-AF65-F5344CB8AC3E}">
        <p14:creationId xmlns:p14="http://schemas.microsoft.com/office/powerpoint/2010/main" val="44380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1833-9865-42C3-8120-8C61A138876B}"/>
              </a:ext>
            </a:extLst>
          </p:cNvPr>
          <p:cNvSpPr>
            <a:spLocks noGrp="1"/>
          </p:cNvSpPr>
          <p:nvPr>
            <p:ph type="title"/>
          </p:nvPr>
        </p:nvSpPr>
        <p:spPr/>
        <p:txBody>
          <a:bodyPr>
            <a:normAutofit/>
          </a:bodyPr>
          <a:lstStyle/>
          <a:p>
            <a:r>
              <a:rPr lang="es-AR" sz="4000" dirty="0"/>
              <a:t>Pasemos al ejemplo</a:t>
            </a:r>
          </a:p>
        </p:txBody>
      </p:sp>
      <p:pic>
        <p:nvPicPr>
          <p:cNvPr id="4" name="Picture 3">
            <a:extLst>
              <a:ext uri="{FF2B5EF4-FFF2-40B4-BE49-F238E27FC236}">
                <a16:creationId xmlns:a16="http://schemas.microsoft.com/office/drawing/2014/main" id="{E20D0CDA-DBBB-4A8C-9A02-D989AD56646F}"/>
              </a:ext>
            </a:extLst>
          </p:cNvPr>
          <p:cNvPicPr>
            <a:picLocks noChangeAspect="1"/>
          </p:cNvPicPr>
          <p:nvPr/>
        </p:nvPicPr>
        <p:blipFill>
          <a:blip r:embed="rId2"/>
          <a:stretch>
            <a:fillRect/>
          </a:stretch>
        </p:blipFill>
        <p:spPr>
          <a:xfrm>
            <a:off x="3918219" y="2151722"/>
            <a:ext cx="4355562" cy="4256069"/>
          </a:xfrm>
          <a:prstGeom prst="rect">
            <a:avLst/>
          </a:prstGeom>
        </p:spPr>
      </p:pic>
    </p:spTree>
    <p:extLst>
      <p:ext uri="{BB962C8B-B14F-4D97-AF65-F5344CB8AC3E}">
        <p14:creationId xmlns:p14="http://schemas.microsoft.com/office/powerpoint/2010/main" val="251536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gif minions aplaudiendo">
            <a:extLst>
              <a:ext uri="{FF2B5EF4-FFF2-40B4-BE49-F238E27FC236}">
                <a16:creationId xmlns:a16="http://schemas.microsoft.com/office/drawing/2014/main" id="{EE130C90-C573-4C9C-87AB-DF90188C11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2153" y="1325460"/>
            <a:ext cx="9057139" cy="409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9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B6F3-0B06-4EE5-8622-DA3C27B0D0B5}"/>
              </a:ext>
            </a:extLst>
          </p:cNvPr>
          <p:cNvSpPr>
            <a:spLocks noGrp="1"/>
          </p:cNvSpPr>
          <p:nvPr>
            <p:ph type="ctrTitle"/>
          </p:nvPr>
        </p:nvSpPr>
        <p:spPr>
          <a:xfrm>
            <a:off x="1757889" y="1166071"/>
            <a:ext cx="8676222" cy="1444304"/>
          </a:xfrm>
        </p:spPr>
        <p:txBody>
          <a:bodyPr>
            <a:noAutofit/>
          </a:bodyPr>
          <a:lstStyle/>
          <a:p>
            <a:r>
              <a:rPr lang="es-AR" sz="9600" dirty="0"/>
              <a:t>MVC</a:t>
            </a:r>
          </a:p>
        </p:txBody>
      </p:sp>
      <p:sp>
        <p:nvSpPr>
          <p:cNvPr id="3" name="Subtitle 2">
            <a:extLst>
              <a:ext uri="{FF2B5EF4-FFF2-40B4-BE49-F238E27FC236}">
                <a16:creationId xmlns:a16="http://schemas.microsoft.com/office/drawing/2014/main" id="{D77FEC49-C75C-4F13-AB35-C5D0D6451AE4}"/>
              </a:ext>
            </a:extLst>
          </p:cNvPr>
          <p:cNvSpPr>
            <a:spLocks noGrp="1"/>
          </p:cNvSpPr>
          <p:nvPr>
            <p:ph type="subTitle" idx="1"/>
          </p:nvPr>
        </p:nvSpPr>
        <p:spPr/>
        <p:txBody>
          <a:bodyPr>
            <a:normAutofit/>
          </a:bodyPr>
          <a:lstStyle/>
          <a:p>
            <a:r>
              <a:rPr lang="es-AR" sz="4400" dirty="0"/>
              <a:t>Modelo – Vista – Controlador</a:t>
            </a:r>
          </a:p>
          <a:p>
            <a:r>
              <a:rPr lang="es-AR" sz="4400" dirty="0"/>
              <a:t>            por Cristian R. Saraceni</a:t>
            </a:r>
          </a:p>
        </p:txBody>
      </p:sp>
    </p:spTree>
    <p:extLst>
      <p:ext uri="{BB962C8B-B14F-4D97-AF65-F5344CB8AC3E}">
        <p14:creationId xmlns:p14="http://schemas.microsoft.com/office/powerpoint/2010/main" val="1566182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32BCE1-0DBC-4DC7-BF9C-489E646804C6}"/>
              </a:ext>
            </a:extLst>
          </p:cNvPr>
          <p:cNvPicPr>
            <a:picLocks noChangeAspect="1"/>
          </p:cNvPicPr>
          <p:nvPr/>
        </p:nvPicPr>
        <p:blipFill>
          <a:blip r:embed="rId2"/>
          <a:stretch>
            <a:fillRect/>
          </a:stretch>
        </p:blipFill>
        <p:spPr>
          <a:xfrm>
            <a:off x="3600079" y="1201783"/>
            <a:ext cx="4991842" cy="4840955"/>
          </a:xfrm>
          <a:prstGeom prst="rect">
            <a:avLst/>
          </a:prstGeom>
        </p:spPr>
      </p:pic>
    </p:spTree>
    <p:extLst>
      <p:ext uri="{BB962C8B-B14F-4D97-AF65-F5344CB8AC3E}">
        <p14:creationId xmlns:p14="http://schemas.microsoft.com/office/powerpoint/2010/main" val="44847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9C4A-D15B-4B43-9D31-D2E539E754AE}"/>
              </a:ext>
            </a:extLst>
          </p:cNvPr>
          <p:cNvSpPr>
            <a:spLocks noGrp="1"/>
          </p:cNvSpPr>
          <p:nvPr>
            <p:ph type="title"/>
          </p:nvPr>
        </p:nvSpPr>
        <p:spPr>
          <a:xfrm>
            <a:off x="1141413" y="609600"/>
            <a:ext cx="9905998" cy="1905000"/>
          </a:xfrm>
        </p:spPr>
        <p:txBody>
          <a:bodyPr>
            <a:normAutofit/>
          </a:bodyPr>
          <a:lstStyle/>
          <a:p>
            <a:r>
              <a:rPr lang="es-AR" sz="4000" dirty="0"/>
              <a:t>¿Qué es una arquitectura de software?</a:t>
            </a:r>
          </a:p>
        </p:txBody>
      </p:sp>
      <p:pic>
        <p:nvPicPr>
          <p:cNvPr id="4" name="Picture 3">
            <a:extLst>
              <a:ext uri="{FF2B5EF4-FFF2-40B4-BE49-F238E27FC236}">
                <a16:creationId xmlns:a16="http://schemas.microsoft.com/office/drawing/2014/main" id="{B8C57FEE-6DC4-43A9-8C99-338DFF596D0C}"/>
              </a:ext>
            </a:extLst>
          </p:cNvPr>
          <p:cNvPicPr>
            <a:picLocks noChangeAspect="1"/>
          </p:cNvPicPr>
          <p:nvPr/>
        </p:nvPicPr>
        <p:blipFill>
          <a:blip r:embed="rId3"/>
          <a:stretch>
            <a:fillRect/>
          </a:stretch>
        </p:blipFill>
        <p:spPr>
          <a:xfrm>
            <a:off x="4580519" y="1562100"/>
            <a:ext cx="5648325" cy="5067300"/>
          </a:xfrm>
          <a:prstGeom prst="rect">
            <a:avLst/>
          </a:prstGeom>
        </p:spPr>
      </p:pic>
    </p:spTree>
    <p:extLst>
      <p:ext uri="{BB962C8B-B14F-4D97-AF65-F5344CB8AC3E}">
        <p14:creationId xmlns:p14="http://schemas.microsoft.com/office/powerpoint/2010/main" val="14990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1AE6-691B-4492-A866-CB966A707226}"/>
              </a:ext>
            </a:extLst>
          </p:cNvPr>
          <p:cNvSpPr>
            <a:spLocks noGrp="1"/>
          </p:cNvSpPr>
          <p:nvPr>
            <p:ph type="title"/>
          </p:nvPr>
        </p:nvSpPr>
        <p:spPr>
          <a:xfrm>
            <a:off x="1141413" y="617989"/>
            <a:ext cx="9905998" cy="1905000"/>
          </a:xfrm>
        </p:spPr>
        <p:txBody>
          <a:bodyPr>
            <a:normAutofit/>
          </a:bodyPr>
          <a:lstStyle/>
          <a:p>
            <a:r>
              <a:rPr lang="es-AR" sz="4000" dirty="0"/>
              <a:t>¿Qué es MVC?</a:t>
            </a:r>
          </a:p>
        </p:txBody>
      </p:sp>
      <p:pic>
        <p:nvPicPr>
          <p:cNvPr id="4" name="Picture 3">
            <a:extLst>
              <a:ext uri="{FF2B5EF4-FFF2-40B4-BE49-F238E27FC236}">
                <a16:creationId xmlns:a16="http://schemas.microsoft.com/office/drawing/2014/main" id="{3B65D61D-030D-4A79-BE90-6863B7BECC63}"/>
              </a:ext>
            </a:extLst>
          </p:cNvPr>
          <p:cNvPicPr>
            <a:picLocks noChangeAspect="1"/>
          </p:cNvPicPr>
          <p:nvPr/>
        </p:nvPicPr>
        <p:blipFill>
          <a:blip r:embed="rId3"/>
          <a:stretch>
            <a:fillRect/>
          </a:stretch>
        </p:blipFill>
        <p:spPr>
          <a:xfrm>
            <a:off x="5914240" y="1826810"/>
            <a:ext cx="4506416" cy="4337002"/>
          </a:xfrm>
          <a:prstGeom prst="rect">
            <a:avLst/>
          </a:prstGeom>
        </p:spPr>
      </p:pic>
    </p:spTree>
    <p:extLst>
      <p:ext uri="{BB962C8B-B14F-4D97-AF65-F5344CB8AC3E}">
        <p14:creationId xmlns:p14="http://schemas.microsoft.com/office/powerpoint/2010/main" val="328609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ADBF-DA54-4EB7-B7EC-C74E0990B259}"/>
              </a:ext>
            </a:extLst>
          </p:cNvPr>
          <p:cNvSpPr>
            <a:spLocks noGrp="1"/>
          </p:cNvSpPr>
          <p:nvPr>
            <p:ph type="title"/>
          </p:nvPr>
        </p:nvSpPr>
        <p:spPr/>
        <p:txBody>
          <a:bodyPr>
            <a:normAutofit/>
          </a:bodyPr>
          <a:lstStyle/>
          <a:p>
            <a:r>
              <a:rPr lang="es-AR" sz="4000" dirty="0"/>
              <a:t>Modelo</a:t>
            </a:r>
          </a:p>
        </p:txBody>
      </p:sp>
      <p:pic>
        <p:nvPicPr>
          <p:cNvPr id="5" name="Picture 4">
            <a:extLst>
              <a:ext uri="{FF2B5EF4-FFF2-40B4-BE49-F238E27FC236}">
                <a16:creationId xmlns:a16="http://schemas.microsoft.com/office/drawing/2014/main" id="{7F8B984F-BAB2-493D-90D8-02EC1337CAC3}"/>
              </a:ext>
            </a:extLst>
          </p:cNvPr>
          <p:cNvPicPr>
            <a:picLocks noChangeAspect="1"/>
          </p:cNvPicPr>
          <p:nvPr/>
        </p:nvPicPr>
        <p:blipFill>
          <a:blip r:embed="rId3"/>
          <a:stretch>
            <a:fillRect/>
          </a:stretch>
        </p:blipFill>
        <p:spPr>
          <a:xfrm>
            <a:off x="4319107" y="1994473"/>
            <a:ext cx="3503939" cy="4424465"/>
          </a:xfrm>
          <a:prstGeom prst="rect">
            <a:avLst/>
          </a:prstGeom>
        </p:spPr>
      </p:pic>
      <p:pic>
        <p:nvPicPr>
          <p:cNvPr id="6" name="Picture 5">
            <a:extLst>
              <a:ext uri="{FF2B5EF4-FFF2-40B4-BE49-F238E27FC236}">
                <a16:creationId xmlns:a16="http://schemas.microsoft.com/office/drawing/2014/main" id="{FB446C17-5524-4CD0-BC44-72C86874131D}"/>
              </a:ext>
            </a:extLst>
          </p:cNvPr>
          <p:cNvPicPr>
            <a:picLocks noChangeAspect="1"/>
          </p:cNvPicPr>
          <p:nvPr/>
        </p:nvPicPr>
        <p:blipFill>
          <a:blip r:embed="rId4"/>
          <a:stretch>
            <a:fillRect/>
          </a:stretch>
        </p:blipFill>
        <p:spPr>
          <a:xfrm>
            <a:off x="765321" y="1994474"/>
            <a:ext cx="3553786" cy="4424464"/>
          </a:xfrm>
          <a:prstGeom prst="rect">
            <a:avLst/>
          </a:prstGeom>
        </p:spPr>
      </p:pic>
      <p:pic>
        <p:nvPicPr>
          <p:cNvPr id="9" name="Picture 8">
            <a:extLst>
              <a:ext uri="{FF2B5EF4-FFF2-40B4-BE49-F238E27FC236}">
                <a16:creationId xmlns:a16="http://schemas.microsoft.com/office/drawing/2014/main" id="{CC608C62-DD4E-47CE-A5CB-765E6E2DA7A2}"/>
              </a:ext>
            </a:extLst>
          </p:cNvPr>
          <p:cNvPicPr>
            <a:picLocks noChangeAspect="1"/>
          </p:cNvPicPr>
          <p:nvPr/>
        </p:nvPicPr>
        <p:blipFill>
          <a:blip r:embed="rId5"/>
          <a:stretch>
            <a:fillRect/>
          </a:stretch>
        </p:blipFill>
        <p:spPr>
          <a:xfrm>
            <a:off x="7823046" y="1994472"/>
            <a:ext cx="4282268" cy="4424465"/>
          </a:xfrm>
          <a:prstGeom prst="rect">
            <a:avLst/>
          </a:prstGeom>
        </p:spPr>
      </p:pic>
    </p:spTree>
    <p:extLst>
      <p:ext uri="{BB962C8B-B14F-4D97-AF65-F5344CB8AC3E}">
        <p14:creationId xmlns:p14="http://schemas.microsoft.com/office/powerpoint/2010/main" val="151214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9B77-B285-4AE6-9B3A-42CED419C30A}"/>
              </a:ext>
            </a:extLst>
          </p:cNvPr>
          <p:cNvSpPr>
            <a:spLocks noGrp="1"/>
          </p:cNvSpPr>
          <p:nvPr>
            <p:ph type="title"/>
          </p:nvPr>
        </p:nvSpPr>
        <p:spPr>
          <a:xfrm>
            <a:off x="1141413" y="562062"/>
            <a:ext cx="8715651" cy="1952538"/>
          </a:xfrm>
        </p:spPr>
        <p:txBody>
          <a:bodyPr>
            <a:normAutofit/>
          </a:bodyPr>
          <a:lstStyle/>
          <a:p>
            <a:r>
              <a:rPr lang="es-AR" sz="4000" dirty="0"/>
              <a:t>Vista</a:t>
            </a:r>
          </a:p>
        </p:txBody>
      </p:sp>
      <p:pic>
        <p:nvPicPr>
          <p:cNvPr id="5" name="Picture 4">
            <a:extLst>
              <a:ext uri="{FF2B5EF4-FFF2-40B4-BE49-F238E27FC236}">
                <a16:creationId xmlns:a16="http://schemas.microsoft.com/office/drawing/2014/main" id="{30ACE824-7C1E-44E6-AA21-14228D18E07D}"/>
              </a:ext>
            </a:extLst>
          </p:cNvPr>
          <p:cNvPicPr>
            <a:picLocks noChangeAspect="1"/>
          </p:cNvPicPr>
          <p:nvPr/>
        </p:nvPicPr>
        <p:blipFill>
          <a:blip r:embed="rId3"/>
          <a:stretch>
            <a:fillRect/>
          </a:stretch>
        </p:blipFill>
        <p:spPr>
          <a:xfrm>
            <a:off x="4932115" y="3429000"/>
            <a:ext cx="4324350" cy="1362075"/>
          </a:xfrm>
          <a:prstGeom prst="rect">
            <a:avLst/>
          </a:prstGeom>
        </p:spPr>
      </p:pic>
    </p:spTree>
    <p:extLst>
      <p:ext uri="{BB962C8B-B14F-4D97-AF65-F5344CB8AC3E}">
        <p14:creationId xmlns:p14="http://schemas.microsoft.com/office/powerpoint/2010/main" val="156988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10B-9BF0-4C48-B21E-3F3F6CCE44D7}"/>
              </a:ext>
            </a:extLst>
          </p:cNvPr>
          <p:cNvSpPr>
            <a:spLocks noGrp="1"/>
          </p:cNvSpPr>
          <p:nvPr>
            <p:ph type="title"/>
          </p:nvPr>
        </p:nvSpPr>
        <p:spPr/>
        <p:txBody>
          <a:bodyPr>
            <a:normAutofit/>
          </a:bodyPr>
          <a:lstStyle/>
          <a:p>
            <a:r>
              <a:rPr lang="es-AR" sz="4000" dirty="0"/>
              <a:t>Controlador</a:t>
            </a:r>
          </a:p>
        </p:txBody>
      </p:sp>
      <p:pic>
        <p:nvPicPr>
          <p:cNvPr id="5" name="Picture 4">
            <a:extLst>
              <a:ext uri="{FF2B5EF4-FFF2-40B4-BE49-F238E27FC236}">
                <a16:creationId xmlns:a16="http://schemas.microsoft.com/office/drawing/2014/main" id="{C23308A9-E37A-4D22-BA29-935BFFAEED8A}"/>
              </a:ext>
            </a:extLst>
          </p:cNvPr>
          <p:cNvPicPr>
            <a:picLocks noChangeAspect="1"/>
          </p:cNvPicPr>
          <p:nvPr/>
        </p:nvPicPr>
        <p:blipFill>
          <a:blip r:embed="rId3"/>
          <a:stretch>
            <a:fillRect/>
          </a:stretch>
        </p:blipFill>
        <p:spPr>
          <a:xfrm>
            <a:off x="3432174" y="2581756"/>
            <a:ext cx="5324475" cy="3305175"/>
          </a:xfrm>
          <a:prstGeom prst="rect">
            <a:avLst/>
          </a:prstGeom>
        </p:spPr>
      </p:pic>
    </p:spTree>
    <p:extLst>
      <p:ext uri="{BB962C8B-B14F-4D97-AF65-F5344CB8AC3E}">
        <p14:creationId xmlns:p14="http://schemas.microsoft.com/office/powerpoint/2010/main" val="359709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67AD-88D2-4A26-B3D1-416600127275}"/>
              </a:ext>
            </a:extLst>
          </p:cNvPr>
          <p:cNvSpPr>
            <a:spLocks noGrp="1"/>
          </p:cNvSpPr>
          <p:nvPr>
            <p:ph type="title"/>
          </p:nvPr>
        </p:nvSpPr>
        <p:spPr/>
        <p:txBody>
          <a:bodyPr>
            <a:normAutofit/>
          </a:bodyPr>
          <a:lstStyle/>
          <a:p>
            <a:r>
              <a:rPr lang="es-AR" sz="4000" dirty="0"/>
              <a:t>¿Para que y cuando se lo utiliza?</a:t>
            </a:r>
          </a:p>
        </p:txBody>
      </p:sp>
      <p:pic>
        <p:nvPicPr>
          <p:cNvPr id="4" name="Picture 3">
            <a:extLst>
              <a:ext uri="{FF2B5EF4-FFF2-40B4-BE49-F238E27FC236}">
                <a16:creationId xmlns:a16="http://schemas.microsoft.com/office/drawing/2014/main" id="{BBF3F59A-B05B-42D3-9B00-B0322693E557}"/>
              </a:ext>
            </a:extLst>
          </p:cNvPr>
          <p:cNvPicPr>
            <a:picLocks noChangeAspect="1"/>
          </p:cNvPicPr>
          <p:nvPr/>
        </p:nvPicPr>
        <p:blipFill>
          <a:blip r:embed="rId3"/>
          <a:stretch>
            <a:fillRect/>
          </a:stretch>
        </p:blipFill>
        <p:spPr>
          <a:xfrm>
            <a:off x="3734739" y="2153507"/>
            <a:ext cx="4722521" cy="4094893"/>
          </a:xfrm>
          <a:prstGeom prst="rect">
            <a:avLst/>
          </a:prstGeom>
        </p:spPr>
      </p:pic>
    </p:spTree>
    <p:extLst>
      <p:ext uri="{BB962C8B-B14F-4D97-AF65-F5344CB8AC3E}">
        <p14:creationId xmlns:p14="http://schemas.microsoft.com/office/powerpoint/2010/main" val="2404177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339</TotalTime>
  <Words>700</Words>
  <Application>Microsoft Office PowerPoint</Application>
  <PresentationFormat>Widescreen</PresentationFormat>
  <Paragraphs>71</Paragraphs>
  <Slides>17</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Mesh</vt:lpstr>
      <vt:lpstr>PARADIGMAS Y LENGUAJE DE PROGRAMACION III</vt:lpstr>
      <vt:lpstr>MVC</vt:lpstr>
      <vt:lpstr>PowerPoint Presentation</vt:lpstr>
      <vt:lpstr>¿Qué es una arquitectura de software?</vt:lpstr>
      <vt:lpstr>¿Qué es MVC?</vt:lpstr>
      <vt:lpstr>Modelo</vt:lpstr>
      <vt:lpstr>Vista</vt:lpstr>
      <vt:lpstr>Controlador</vt:lpstr>
      <vt:lpstr>¿Para que y cuando se lo utiliza?</vt:lpstr>
      <vt:lpstr>Una analogía</vt:lpstr>
      <vt:lpstr>Ejemplo práctico de como funciona MVC en web</vt:lpstr>
      <vt:lpstr>Ventajas</vt:lpstr>
      <vt:lpstr>Desventajas</vt:lpstr>
      <vt:lpstr>Arquitecturas similares a MVC</vt:lpstr>
      <vt:lpstr>Conclusión</vt:lpstr>
      <vt:lpstr>Pasemos al ejemplo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MVC</dc:title>
  <dc:creator>Cristian Saraceni</dc:creator>
  <cp:lastModifiedBy>Cristian Saraceni</cp:lastModifiedBy>
  <cp:revision>14</cp:revision>
  <dcterms:created xsi:type="dcterms:W3CDTF">2019-10-09T00:23:51Z</dcterms:created>
  <dcterms:modified xsi:type="dcterms:W3CDTF">2019-10-10T00:15:33Z</dcterms:modified>
</cp:coreProperties>
</file>